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86" r:id="rId3"/>
    <p:sldId id="259" r:id="rId4"/>
    <p:sldId id="298" r:id="rId5"/>
    <p:sldId id="282" r:id="rId6"/>
    <p:sldId id="284" r:id="rId7"/>
    <p:sldId id="285" r:id="rId8"/>
    <p:sldId id="269" r:id="rId9"/>
    <p:sldId id="289" r:id="rId10"/>
    <p:sldId id="291" r:id="rId11"/>
    <p:sldId id="290" r:id="rId12"/>
    <p:sldId id="294" r:id="rId13"/>
    <p:sldId id="292" r:id="rId14"/>
    <p:sldId id="296" r:id="rId15"/>
    <p:sldId id="28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13T18:09:55.084"/>
    </inkml:context>
    <inkml:brush xml:id="br0">
      <inkml:brushProperty name="width" value="0.4" units="cm"/>
      <inkml:brushProperty name="height" value="0.8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1,'1245'0,"-1223"0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13T18:10:08.111"/>
    </inkml:context>
    <inkml:brush xml:id="br0">
      <inkml:brushProperty name="width" value="0.4" units="cm"/>
      <inkml:brushProperty name="height" value="0.8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0,'1116'0,"-1094"0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13T18:10:12.298"/>
    </inkml:context>
    <inkml:brush xml:id="br0">
      <inkml:brushProperty name="width" value="0.4" units="cm"/>
      <inkml:brushProperty name="height" value="0.8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13T18:19:24.185"/>
    </inkml:context>
    <inkml:brush xml:id="br0">
      <inkml:brushProperty name="width" value="0.4" units="cm"/>
      <inkml:brushProperty name="height" value="0.8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29,'15'0,"41"0,0-2,78-12,-74 6,2 3,118 6,-68 1,639-2,-729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15T15:24:51.758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1,'1115'0,"-1092"0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13T18:20:54.151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0 104,'532'0,"-505"-1,0-2,30-6,-29 4,54-3,-51 7,-5 2,0-1,0-1,0-2,0-1,46-12,-44 8,0 2,0 0,1 2,-1 1,1 1,35 3,-45-2,0-1,37-7,-34 4,43-3,224 7,-139 2,-149-1,1 0,-1 0,0 0,0 0,1 0,-1 0,0 0,0 0,0 1,1-1,-1 0,0 1,0-1,0 1,0-1,0 1,0-1,0 1,1 1,-1-2,-1 1,0 0,0-1,0 1,0-1,0 1,0 0,-1-1,1 1,0-1,0 1,0 0,-1-1,1 1,0-1,0 1,-1-1,1 1,0-1,-1 1,1-1,-1 1,1-1,-1 0,0 1,-5 4,1 0,-1-1,-1 0,1 0,-7 2,-6 1,0 0,-1-2,1-1,-1 0,-38 2,-107-8,68 0,-265 2,340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15T15:30:57.638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28,'96'1,"106"-3,-105-10,-60 6,53-2,-88 8,59-1,1 3,98 14,-101-8,0-3,0-2,65-6,-11 0,-46 4,109 14,-115-8,-35-4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0270C-7A51-4802-B18C-CFAE4CE17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9618C-B9EA-40D1-8EF7-883C9E96C8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1C317-E15B-4D85-A58C-D417AC415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A8E88-C55F-4805-A98A-6F2594C0D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4B452-FF27-4406-A035-0C94DC8D8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281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2221C-D1B1-45B1-AC3A-685A1EDCD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FAC14-83E7-4C89-BD43-FF40A1920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B8AF1-82C4-4926-A866-35E2126CA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CF3EB-7817-40BB-929D-AB1031C9C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BBAB9-D550-4307-8344-B52539894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71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C8EEE1-BDF0-4988-BE48-DDB1841F31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5FCE8C-A71B-4D00-AF0B-D212E7163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A4E94-C03C-434A-BA51-4E530E679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BFC41-5302-4143-A925-FF2EAFC90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59645-C658-4025-A942-F7BE10420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266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91F98-2157-4CD4-97BF-550197156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19F0D-DA9E-4F4D-8D8D-37DC9A0D3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7CF09-237C-433E-B6DA-41644E1EE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5E02-002A-44F1-9E10-001BEC59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F73A8-B48D-4E87-98C3-34937E9AB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7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400AD-9B1C-4BFD-842F-6ADBBB6D9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C037D-7DC0-4E1E-89E6-C5E43DE19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208E9-304A-47BE-9A07-70E7F3DAC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71E7A-522B-4599-9517-D9221A12E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978A6-6A8A-401C-B0AA-0A6A3F09B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50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D495A-F1C5-4246-B254-877950E00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63332-07A9-4A8C-91BB-34FFEC136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34AF77-E202-48CE-8E26-767F18346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599D86-804D-44F4-88E2-F03CF063F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6E1A9-309A-46CD-BBA3-F3DB70022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97EBA0-FBBE-4D30-8780-D3450AB9A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60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67859-B2F9-441C-A95C-0D0E05712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06BA7-8ED8-49F5-88B7-3A057DE3D7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BD0163-1516-47E9-A605-D12579AD9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20596B-64B9-434D-8D6F-C1A2C690CF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B071C-7536-4547-AF47-768121EEF7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AB7609-FA15-42BC-AD79-483B09994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EED41B-F0F1-45E0-863E-4CA21CCCA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ED6998-B3D2-4371-85C3-688E340AC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90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27C23-4310-4BEA-946A-5BC7AEE36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D33D2D-4CC6-4E4A-86C2-9A009C2C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2EA44A-F930-4FCF-BBDB-AF25B7FCB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917621-343F-4D64-A558-405CA5E95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53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11A1A8-062C-4CC9-8EBD-4C8FD7370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81B1DB-9903-4EA8-95D6-4F51438B5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63B60A-B323-40B4-AD74-0FF3D1E57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14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BB6A6-D251-42F7-9441-07F8B0313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EFC31-4E38-49EA-B871-8A0B335A5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CCBF42-319B-4154-B82A-8933D98303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B0CD45-0A35-445A-953C-F7815608D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9FEDBA-795D-47E7-9949-FE20B045F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92E2A-C680-4071-81FB-01B0977E2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41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E066D-B68D-49F0-B1DB-CF37A8D68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177F51-DC0C-4E5D-AB13-AF4C412D55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C6C2B-8D20-4CA5-9E71-1A498D149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E6E41-4329-4B0C-A9E6-426679E88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688D2F-51D9-478B-9A19-383FA8C27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40B82-E641-4155-92F3-89669EF9F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345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B096EC-F631-44AA-91C1-5B910ABBD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0E444-CDC0-456D-BA82-F862247B6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B7086-3A1C-46F3-A979-FBAF859838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2518A-589E-44BA-9E9C-74800EDCE820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19E67-004C-40B8-9731-8AC1BAC45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DE81D-4F10-4D2E-B399-72BA3DFBA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F1222-D04E-41A5-B176-D5C8BCD78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33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50.png"/><Relationship Id="rId4" Type="http://schemas.openxmlformats.org/officeDocument/2006/relationships/customXml" Target="../ink/ink1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customXml" Target="../ink/ink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customXml" Target="../ink/ink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customXml" Target="../ink/ink6.xml"/><Relationship Id="rId7" Type="http://schemas.openxmlformats.org/officeDocument/2006/relationships/customXml" Target="../ink/ink7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E357E51-754D-3047-C712-823D42222E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78" r="4532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 useBgFill="1">
        <p:nvSpPr>
          <p:cNvPr id="58" name="Freeform: Shape 57">
            <a:extLst>
              <a:ext uri="{FF2B5EF4-FFF2-40B4-BE49-F238E27FC236}">
                <a16:creationId xmlns:a16="http://schemas.microsoft.com/office/drawing/2014/main" id="{1BF4DD63-CE83-4A2A-994E-8598C22E6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C565B9-C60B-D843-838B-2047262C1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70" y="2037441"/>
            <a:ext cx="5452415" cy="707886"/>
          </a:xfrm>
        </p:spPr>
        <p:txBody>
          <a:bodyPr anchor="t">
            <a:normAutofit fontScale="90000"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ptos" panose="020B0004020202020204" pitchFamily="34" charset="0"/>
              </a:rPr>
              <a:t>Correlation and Regression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AC804-E803-563F-91ED-946DA4B63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2062" y="3437776"/>
            <a:ext cx="4391024" cy="1216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>
                    <a:alpha val="80000"/>
                  </a:schemeClr>
                </a:solidFill>
                <a:latin typeface="Aptos" panose="020B0004020202020204" pitchFamily="34" charset="0"/>
              </a:rPr>
              <a:t>Twinkle Patel</a:t>
            </a:r>
          </a:p>
          <a:p>
            <a:pPr marL="0" indent="0">
              <a:buNone/>
            </a:pPr>
            <a:r>
              <a:rPr lang="en-US" sz="2400" u="sng" dirty="0">
                <a:solidFill>
                  <a:schemeClr val="bg1">
                    <a:alpha val="80000"/>
                  </a:schemeClr>
                </a:solidFill>
                <a:latin typeface="Aptos" panose="020B0004020202020204" pitchFamily="34" charset="0"/>
              </a:rPr>
              <a:t>Dataset</a:t>
            </a:r>
            <a:r>
              <a:rPr lang="en-US" sz="2400" dirty="0">
                <a:solidFill>
                  <a:schemeClr val="bg1">
                    <a:alpha val="80000"/>
                  </a:schemeClr>
                </a:solidFill>
                <a:latin typeface="Aptos" panose="020B0004020202020204" pitchFamily="34" charset="0"/>
              </a:rPr>
              <a:t>: Health Behavior in School-Aged Children</a:t>
            </a: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127393A7-D6DA-410B-8699-AA56B57B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795537"/>
            <a:ext cx="5260975" cy="1410656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8EC44C88-69E3-42EE-86E8-9B45F712B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795537"/>
            <a:ext cx="5260975" cy="1410656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19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0E83-8327-6C1F-6838-9F5C84808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8C5F1-9E8E-3776-3EFE-28F031872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FB2FC265-EF3B-AB5A-F80D-12BC1E2BE0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69" r="1" b="1"/>
          <a:stretch/>
        </p:blipFill>
        <p:spPr>
          <a:xfrm>
            <a:off x="-6588" y="-9321"/>
            <a:ext cx="12198588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6C8CEC-0E6E-316A-3DB8-0B6AEE30E569}"/>
              </a:ext>
            </a:extLst>
          </p:cNvPr>
          <p:cNvSpPr txBox="1"/>
          <p:nvPr/>
        </p:nvSpPr>
        <p:spPr>
          <a:xfrm>
            <a:off x="7679094" y="3052607"/>
            <a:ext cx="1959428" cy="40011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Reverse coding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400C7E-F7F1-35A7-3BE9-5D351A47B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259" y="3052607"/>
            <a:ext cx="9507895" cy="360012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3A78BE-5D57-4E67-B205-6B6EE8FFFF23}"/>
              </a:ext>
            </a:extLst>
          </p:cNvPr>
          <p:cNvSpPr txBox="1">
            <a:spLocks/>
          </p:cNvSpPr>
          <p:nvPr/>
        </p:nvSpPr>
        <p:spPr>
          <a:xfrm>
            <a:off x="437186" y="282103"/>
            <a:ext cx="11245738" cy="249774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Life Satisfaction Scale = 0.310 * Past 6 Months How Often Had: Feeling Low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</a:t>
            </a:r>
            <a:r>
              <a:rPr lang="en-US" sz="1800" kern="100" dirty="0">
                <a:highlight>
                  <a:srgbClr val="00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- 0.233 * Family Well Off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+ 0.187 * How Often Go To School/Bed Hungry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- 0.135 * Overall Health Rating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+ 0.056 * Number Of Days Physically Active Past Week </a:t>
            </a:r>
          </a:p>
        </p:txBody>
      </p:sp>
    </p:spTree>
    <p:extLst>
      <p:ext uri="{BB962C8B-B14F-4D97-AF65-F5344CB8AC3E}">
        <p14:creationId xmlns:p14="http://schemas.microsoft.com/office/powerpoint/2010/main" val="3248005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0E83-8327-6C1F-6838-9F5C84808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8C5F1-9E8E-3776-3EFE-28F031872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FB2FC265-EF3B-AB5A-F80D-12BC1E2BE0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69" r="1" b="1"/>
          <a:stretch/>
        </p:blipFill>
        <p:spPr>
          <a:xfrm>
            <a:off x="-6588" y="-9321"/>
            <a:ext cx="12198588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8A3263-0998-4135-9E42-D7D9B4740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259" y="3071270"/>
            <a:ext cx="9507895" cy="358145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770C961-3D8D-7AB0-9D09-CA8B63DAE436}"/>
              </a:ext>
            </a:extLst>
          </p:cNvPr>
          <p:cNvSpPr txBox="1">
            <a:spLocks/>
          </p:cNvSpPr>
          <p:nvPr/>
        </p:nvSpPr>
        <p:spPr>
          <a:xfrm>
            <a:off x="437186" y="282103"/>
            <a:ext cx="11245738" cy="249774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Life Satisfaction Scale = 0.310 * Past 6 Months How Often Had: Feeling Low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- 0.233 * Family Well Off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</a:t>
            </a:r>
            <a:r>
              <a:rPr lang="en-US" sz="1800" kern="100" dirty="0">
                <a:highlight>
                  <a:srgbClr val="00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+ 0.187 * How Often Go To School/Bed Hungry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- 0.135 * Overall Health Rating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+ 0.056 * Number Of Days Physically Active Past Week </a:t>
            </a:r>
          </a:p>
        </p:txBody>
      </p:sp>
    </p:spTree>
    <p:extLst>
      <p:ext uri="{BB962C8B-B14F-4D97-AF65-F5344CB8AC3E}">
        <p14:creationId xmlns:p14="http://schemas.microsoft.com/office/powerpoint/2010/main" val="3827360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0E83-8327-6C1F-6838-9F5C84808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8C5F1-9E8E-3776-3EFE-28F031872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FB2FC265-EF3B-AB5A-F80D-12BC1E2BE0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69" r="1" b="1"/>
          <a:stretch/>
        </p:blipFill>
        <p:spPr>
          <a:xfrm>
            <a:off x="-6588" y="-9321"/>
            <a:ext cx="12198588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6C8CEC-0E6E-316A-3DB8-0B6AEE30E569}"/>
              </a:ext>
            </a:extLst>
          </p:cNvPr>
          <p:cNvSpPr txBox="1"/>
          <p:nvPr/>
        </p:nvSpPr>
        <p:spPr>
          <a:xfrm>
            <a:off x="7679094" y="3052607"/>
            <a:ext cx="1959428" cy="40011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Reverse coding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709647-5133-5282-8794-D00DA8063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259" y="3071269"/>
            <a:ext cx="9507895" cy="358145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67675E-6FF2-04CA-2FB9-B4CA7FA48454}"/>
              </a:ext>
            </a:extLst>
          </p:cNvPr>
          <p:cNvSpPr txBox="1">
            <a:spLocks/>
          </p:cNvSpPr>
          <p:nvPr/>
        </p:nvSpPr>
        <p:spPr>
          <a:xfrm>
            <a:off x="437186" y="282103"/>
            <a:ext cx="11245738" cy="249774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Life Satisfaction Scale = 0.310 * Past 6 Months How Often Had: Feeling Low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- 0.233 * Family Well Off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+ 0.187 * How Often Go To School/Bed Hungry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</a:t>
            </a:r>
            <a:r>
              <a:rPr lang="en-US" sz="1800" kern="100" dirty="0">
                <a:highlight>
                  <a:srgbClr val="00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- 0.135 * Overall Health Rating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+ 0.056 * Number Of Days Physically Active Past Week </a:t>
            </a:r>
          </a:p>
        </p:txBody>
      </p:sp>
    </p:spTree>
    <p:extLst>
      <p:ext uri="{BB962C8B-B14F-4D97-AF65-F5344CB8AC3E}">
        <p14:creationId xmlns:p14="http://schemas.microsoft.com/office/powerpoint/2010/main" val="3315450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0E83-8327-6C1F-6838-9F5C84808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8C5F1-9E8E-3776-3EFE-28F031872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FB2FC265-EF3B-AB5A-F80D-12BC1E2BE0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69" r="1" b="1"/>
          <a:stretch/>
        </p:blipFill>
        <p:spPr>
          <a:xfrm>
            <a:off x="-6588" y="-9321"/>
            <a:ext cx="12198588" cy="68579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6C8CEC-0E6E-316A-3DB8-0B6AEE30E569}"/>
              </a:ext>
            </a:extLst>
          </p:cNvPr>
          <p:cNvSpPr txBox="1"/>
          <p:nvPr/>
        </p:nvSpPr>
        <p:spPr>
          <a:xfrm>
            <a:off x="7679094" y="3052607"/>
            <a:ext cx="1959428" cy="40011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Reverse coding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B9156A-0E90-1D76-363F-D5B720097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259" y="3052607"/>
            <a:ext cx="9507895" cy="360012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10F2616-DC49-81A8-A30E-33E9078523DC}"/>
              </a:ext>
            </a:extLst>
          </p:cNvPr>
          <p:cNvSpPr txBox="1">
            <a:spLocks/>
          </p:cNvSpPr>
          <p:nvPr/>
        </p:nvSpPr>
        <p:spPr>
          <a:xfrm>
            <a:off x="437186" y="282103"/>
            <a:ext cx="11245738" cy="249774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Life Satisfaction Scale = 0.310 * Past 6 Months How Often Had: Feeling Low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- 0.233 * Family Well Off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+ 0.187 * How Often Go To School/Bed Hungry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- 0.135 * Overall Health Rating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</a:t>
            </a:r>
            <a:r>
              <a:rPr lang="en-US" sz="1800" kern="100" dirty="0">
                <a:highlight>
                  <a:srgbClr val="00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+ 0.056 * Number Of Days Physically Active Past Week </a:t>
            </a:r>
          </a:p>
        </p:txBody>
      </p:sp>
    </p:spTree>
    <p:extLst>
      <p:ext uri="{BB962C8B-B14F-4D97-AF65-F5344CB8AC3E}">
        <p14:creationId xmlns:p14="http://schemas.microsoft.com/office/powerpoint/2010/main" val="211238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4B1580-4ACB-4F39-3BA7-29C12DCFE0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181" t="9091" r="2561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54C23C-C20F-33A4-878B-81E9931F0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6113683" cy="1124712"/>
          </a:xfrm>
        </p:spPr>
        <p:txBody>
          <a:bodyPr anchor="b"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Aptos" panose="020B0004020202020204" pitchFamily="34" charset="0"/>
              </a:rPr>
              <a:t>Managerial Implications</a:t>
            </a:r>
            <a:endParaRPr lang="en-US" sz="4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66086-6547-52FC-88C0-89B23C5DA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502463" cy="3207258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Investing in key areas like food security, financial aid, physical activity, health education, and family engagement can improve students' daily lives.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By responding to these needs, institutions not only improve student life satisfaction but also contribute to better academic and personal outcomes.</a:t>
            </a:r>
          </a:p>
        </p:txBody>
      </p:sp>
    </p:spTree>
    <p:extLst>
      <p:ext uri="{BB962C8B-B14F-4D97-AF65-F5344CB8AC3E}">
        <p14:creationId xmlns:p14="http://schemas.microsoft.com/office/powerpoint/2010/main" val="2992711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colorful lines and dots&#10;&#10;Description automatically generated">
            <a:extLst>
              <a:ext uri="{FF2B5EF4-FFF2-40B4-BE49-F238E27FC236}">
                <a16:creationId xmlns:a16="http://schemas.microsoft.com/office/drawing/2014/main" id="{CC220952-A613-7BAD-1246-137E5120B2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24990" b="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03BB8D-1461-5E51-DB4E-A6437D8DA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65200"/>
            <a:ext cx="1219198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15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51837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B15C82D-D1D2-3846-9191-CD5D79BF11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05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64" name="Freeform: Shape 63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41D11-0C9B-FF2B-8BE1-CE3A7EB16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1694" y="1520889"/>
            <a:ext cx="4262304" cy="1113129"/>
          </a:xfrm>
        </p:spPr>
        <p:txBody>
          <a:bodyPr anchor="b">
            <a:normAutofit fontScale="90000"/>
          </a:bodyPr>
          <a:lstStyle/>
          <a:p>
            <a:r>
              <a:rPr lang="en-US" sz="3600" b="1" dirty="0">
                <a:latin typeface="Aptos" panose="020B0004020202020204" pitchFamily="34" charset="0"/>
              </a:rPr>
              <a:t>P</a:t>
            </a:r>
            <a:r>
              <a:rPr lang="en-US" sz="3600" b="1" i="0" dirty="0">
                <a:effectLst/>
                <a:latin typeface="Aptos" panose="020B0004020202020204" pitchFamily="34" charset="0"/>
              </a:rPr>
              <a:t>urpose of Regression Analysis</a:t>
            </a:r>
            <a:endParaRPr lang="en-US" sz="3600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10EB3-9041-6F4E-2DBA-D23A78F28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2722729"/>
            <a:ext cx="4064416" cy="270006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ptos" panose="020B0004020202020204" pitchFamily="34" charset="0"/>
              </a:rPr>
              <a:t>The primary purpose of regression analysis is to examine the relationship between a dependent variable and one or more independent variables.</a:t>
            </a:r>
          </a:p>
        </p:txBody>
      </p:sp>
    </p:spTree>
    <p:extLst>
      <p:ext uri="{BB962C8B-B14F-4D97-AF65-F5344CB8AC3E}">
        <p14:creationId xmlns:p14="http://schemas.microsoft.com/office/powerpoint/2010/main" val="3313024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a red arrow&#10;&#10;Description automatically generated">
            <a:extLst>
              <a:ext uri="{FF2B5EF4-FFF2-40B4-BE49-F238E27FC236}">
                <a16:creationId xmlns:a16="http://schemas.microsoft.com/office/drawing/2014/main" id="{EDA363DA-B861-9A5E-DB9A-DFA8F23FED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857" b="17857"/>
          <a:stretch/>
        </p:blipFill>
        <p:spPr>
          <a:xfrm>
            <a:off x="20" y="9341"/>
            <a:ext cx="12191980" cy="6857990"/>
          </a:xfrm>
          <a:prstGeom prst="rect">
            <a:avLst/>
          </a:prstGeom>
        </p:spPr>
      </p:pic>
      <p:sp>
        <p:nvSpPr>
          <p:cNvPr id="28" name="Freeform 12">
            <a:extLst>
              <a:ext uri="{FF2B5EF4-FFF2-40B4-BE49-F238E27FC236}">
                <a16:creationId xmlns:a16="http://schemas.microsoft.com/office/drawing/2014/main" id="{522A94E1-AEBD-4286-BFF8-0711E4CD3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622650" y="5181600"/>
            <a:ext cx="9165010" cy="1174750"/>
          </a:xfrm>
          <a:custGeom>
            <a:avLst/>
            <a:gdLst>
              <a:gd name="connsiteX0" fmla="*/ 0 w 9165010"/>
              <a:gd name="connsiteY0" fmla="*/ 1073384 h 1073384"/>
              <a:gd name="connsiteX1" fmla="*/ 9165010 w 9165010"/>
              <a:gd name="connsiteY1" fmla="*/ 1073384 h 1073384"/>
              <a:gd name="connsiteX2" fmla="*/ 9165010 w 9165010"/>
              <a:gd name="connsiteY2" fmla="*/ 266817 h 1073384"/>
              <a:gd name="connsiteX3" fmla="*/ 4757604 w 9165010"/>
              <a:gd name="connsiteY3" fmla="*/ 266817 h 1073384"/>
              <a:gd name="connsiteX4" fmla="*/ 4582505 w 9165010"/>
              <a:gd name="connsiteY4" fmla="*/ 0 h 1073384"/>
              <a:gd name="connsiteX5" fmla="*/ 4407407 w 9165010"/>
              <a:gd name="connsiteY5" fmla="*/ 266817 h 1073384"/>
              <a:gd name="connsiteX6" fmla="*/ 0 w 9165010"/>
              <a:gd name="connsiteY6" fmla="*/ 266817 h 1073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5010" h="1073384">
                <a:moveTo>
                  <a:pt x="0" y="1073384"/>
                </a:moveTo>
                <a:lnTo>
                  <a:pt x="9165010" y="1073384"/>
                </a:lnTo>
                <a:lnTo>
                  <a:pt x="9165010" y="266817"/>
                </a:lnTo>
                <a:lnTo>
                  <a:pt x="4757604" y="266817"/>
                </a:lnTo>
                <a:lnTo>
                  <a:pt x="4582505" y="0"/>
                </a:lnTo>
                <a:lnTo>
                  <a:pt x="4407407" y="266817"/>
                </a:lnTo>
                <a:lnTo>
                  <a:pt x="0" y="266817"/>
                </a:lnTo>
                <a:close/>
              </a:path>
            </a:pathLst>
          </a:custGeom>
          <a:solidFill>
            <a:srgbClr val="40404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05F852-45C7-AE57-C9C9-13F3604EE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650" y="5254391"/>
            <a:ext cx="8867012" cy="77493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Aptos" panose="020B0004020202020204" pitchFamily="34" charset="0"/>
              </a:rPr>
              <a:t>Data Selection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21B635C-C7E0-70B8-C9F8-F9BCFF37D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501650"/>
            <a:ext cx="3978613" cy="367373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B890022-8A6D-D87F-75AA-93BFC1ECCCD4}"/>
              </a:ext>
            </a:extLst>
          </p:cNvPr>
          <p:cNvSpPr/>
          <p:nvPr/>
        </p:nvSpPr>
        <p:spPr>
          <a:xfrm>
            <a:off x="111967" y="335902"/>
            <a:ext cx="4254760" cy="3965510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F91D250-B2F6-7918-DC80-929B60AB5FCA}"/>
                  </a:ext>
                </a:extLst>
              </p14:cNvPr>
              <p14:cNvContentPartPr/>
              <p14:nvPr/>
            </p14:nvContentPartPr>
            <p14:xfrm>
              <a:off x="3153754" y="3928070"/>
              <a:ext cx="45648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F91D250-B2F6-7918-DC80-929B60AB5FC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81754" y="3784430"/>
                <a:ext cx="60012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15C5525-C7F7-02E6-3D59-9DB163A128AE}"/>
                  </a:ext>
                </a:extLst>
              </p14:cNvPr>
              <p14:cNvContentPartPr/>
              <p14:nvPr/>
            </p14:nvContentPartPr>
            <p14:xfrm>
              <a:off x="3181474" y="3498950"/>
              <a:ext cx="41040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15C5525-C7F7-02E6-3D59-9DB163A128A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09834" y="3354950"/>
                <a:ext cx="55404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F1FC364F-0C9C-6669-0E35-C68B2E63B624}"/>
                  </a:ext>
                </a:extLst>
              </p14:cNvPr>
              <p14:cNvContentPartPr/>
              <p14:nvPr/>
            </p14:nvContentPartPr>
            <p14:xfrm>
              <a:off x="3163114" y="348959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F1FC364F-0C9C-6669-0E35-C68B2E63B62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91114" y="3345590"/>
                <a:ext cx="144000" cy="288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BD7A840C-5661-5C0A-6119-48E3070BB231}"/>
              </a:ext>
            </a:extLst>
          </p:cNvPr>
          <p:cNvSpPr/>
          <p:nvPr/>
        </p:nvSpPr>
        <p:spPr>
          <a:xfrm>
            <a:off x="3051110" y="1670180"/>
            <a:ext cx="716297" cy="41807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286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EA1DD03-38C7-925D-24A8-EE63AF7C82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889" r="209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A8AD7F2-46BB-95A3-5E79-2F07D557F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245364"/>
              </p:ext>
            </p:extLst>
          </p:nvPr>
        </p:nvGraphicFramePr>
        <p:xfrm>
          <a:off x="180389" y="298580"/>
          <a:ext cx="11831221" cy="6475574"/>
        </p:xfrm>
        <a:graphic>
          <a:graphicData uri="http://schemas.openxmlformats.org/drawingml/2006/table">
            <a:tbl>
              <a:tblPr/>
              <a:tblGrid>
                <a:gridCol w="3163079">
                  <a:extLst>
                    <a:ext uri="{9D8B030D-6E8A-4147-A177-3AD203B41FA5}">
                      <a16:colId xmlns:a16="http://schemas.microsoft.com/office/drawing/2014/main" val="2632126739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659900111"/>
                    </a:ext>
                  </a:extLst>
                </a:gridCol>
                <a:gridCol w="559837">
                  <a:extLst>
                    <a:ext uri="{9D8B030D-6E8A-4147-A177-3AD203B41FA5}">
                      <a16:colId xmlns:a16="http://schemas.microsoft.com/office/drawing/2014/main" val="3348709551"/>
                    </a:ext>
                  </a:extLst>
                </a:gridCol>
                <a:gridCol w="578498">
                  <a:extLst>
                    <a:ext uri="{9D8B030D-6E8A-4147-A177-3AD203B41FA5}">
                      <a16:colId xmlns:a16="http://schemas.microsoft.com/office/drawing/2014/main" val="497195950"/>
                    </a:ext>
                  </a:extLst>
                </a:gridCol>
                <a:gridCol w="513183">
                  <a:extLst>
                    <a:ext uri="{9D8B030D-6E8A-4147-A177-3AD203B41FA5}">
                      <a16:colId xmlns:a16="http://schemas.microsoft.com/office/drawing/2014/main" val="2902569000"/>
                    </a:ext>
                  </a:extLst>
                </a:gridCol>
                <a:gridCol w="522515">
                  <a:extLst>
                    <a:ext uri="{9D8B030D-6E8A-4147-A177-3AD203B41FA5}">
                      <a16:colId xmlns:a16="http://schemas.microsoft.com/office/drawing/2014/main" val="3023874934"/>
                    </a:ext>
                  </a:extLst>
                </a:gridCol>
                <a:gridCol w="559553">
                  <a:extLst>
                    <a:ext uri="{9D8B030D-6E8A-4147-A177-3AD203B41FA5}">
                      <a16:colId xmlns:a16="http://schemas.microsoft.com/office/drawing/2014/main" val="1857884523"/>
                    </a:ext>
                  </a:extLst>
                </a:gridCol>
                <a:gridCol w="420161">
                  <a:extLst>
                    <a:ext uri="{9D8B030D-6E8A-4147-A177-3AD203B41FA5}">
                      <a16:colId xmlns:a16="http://schemas.microsoft.com/office/drawing/2014/main" val="4249911134"/>
                    </a:ext>
                  </a:extLst>
                </a:gridCol>
                <a:gridCol w="536703">
                  <a:extLst>
                    <a:ext uri="{9D8B030D-6E8A-4147-A177-3AD203B41FA5}">
                      <a16:colId xmlns:a16="http://schemas.microsoft.com/office/drawing/2014/main" val="286800968"/>
                    </a:ext>
                  </a:extLst>
                </a:gridCol>
                <a:gridCol w="478432">
                  <a:extLst>
                    <a:ext uri="{9D8B030D-6E8A-4147-A177-3AD203B41FA5}">
                      <a16:colId xmlns:a16="http://schemas.microsoft.com/office/drawing/2014/main" val="3532209440"/>
                    </a:ext>
                  </a:extLst>
                </a:gridCol>
                <a:gridCol w="478432">
                  <a:extLst>
                    <a:ext uri="{9D8B030D-6E8A-4147-A177-3AD203B41FA5}">
                      <a16:colId xmlns:a16="http://schemas.microsoft.com/office/drawing/2014/main" val="905363303"/>
                    </a:ext>
                  </a:extLst>
                </a:gridCol>
                <a:gridCol w="478432">
                  <a:extLst>
                    <a:ext uri="{9D8B030D-6E8A-4147-A177-3AD203B41FA5}">
                      <a16:colId xmlns:a16="http://schemas.microsoft.com/office/drawing/2014/main" val="3078257877"/>
                    </a:ext>
                  </a:extLst>
                </a:gridCol>
                <a:gridCol w="478432">
                  <a:extLst>
                    <a:ext uri="{9D8B030D-6E8A-4147-A177-3AD203B41FA5}">
                      <a16:colId xmlns:a16="http://schemas.microsoft.com/office/drawing/2014/main" val="4058327077"/>
                    </a:ext>
                  </a:extLst>
                </a:gridCol>
                <a:gridCol w="478432">
                  <a:extLst>
                    <a:ext uri="{9D8B030D-6E8A-4147-A177-3AD203B41FA5}">
                      <a16:colId xmlns:a16="http://schemas.microsoft.com/office/drawing/2014/main" val="1519018905"/>
                    </a:ext>
                  </a:extLst>
                </a:gridCol>
                <a:gridCol w="478432">
                  <a:extLst>
                    <a:ext uri="{9D8B030D-6E8A-4147-A177-3AD203B41FA5}">
                      <a16:colId xmlns:a16="http://schemas.microsoft.com/office/drawing/2014/main" val="2223966446"/>
                    </a:ext>
                  </a:extLst>
                </a:gridCol>
                <a:gridCol w="478432">
                  <a:extLst>
                    <a:ext uri="{9D8B030D-6E8A-4147-A177-3AD203B41FA5}">
                      <a16:colId xmlns:a16="http://schemas.microsoft.com/office/drawing/2014/main" val="2594630400"/>
                    </a:ext>
                  </a:extLst>
                </a:gridCol>
                <a:gridCol w="478432">
                  <a:extLst>
                    <a:ext uri="{9D8B030D-6E8A-4147-A177-3AD203B41FA5}">
                      <a16:colId xmlns:a16="http://schemas.microsoft.com/office/drawing/2014/main" val="2147106773"/>
                    </a:ext>
                  </a:extLst>
                </a:gridCol>
                <a:gridCol w="478432">
                  <a:extLst>
                    <a:ext uri="{9D8B030D-6E8A-4147-A177-3AD203B41FA5}">
                      <a16:colId xmlns:a16="http://schemas.microsoft.com/office/drawing/2014/main" val="4129376653"/>
                    </a:ext>
                  </a:extLst>
                </a:gridCol>
              </a:tblGrid>
              <a:tr h="16331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LIFE SATISFACTION SCALE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GRADE IN SCHOOL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FAMILY WELL OFF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NUMBER OF COMPUTERS FAMILY OWNS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FAMILY AFFLUENCE SCALE - COMPUTED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HOURS WATCH TELEVISION, WEEKDAYS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HOURS WATCH TELEVISION, WEEKEND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NUMBER OF DAYS PHYSICALLY ACTIVE PAST WEEK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HOW OFTEN EAT BREAKFAST, WEEKDAYS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HOW OFTEN EAT BREAKFAST W/ PARENT(S)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HOW OFTEN GO TO SCHOOL / BED HUNGRY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FEELINGS ABOUT BODY: FRUSTRATED W/ APPEARANCE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FEELINGS ABOUT BODY: SATISFIED W/ APPEARANCE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PAST 6 MONTHS HOW OFTEN HAD: FEELING LOW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PAST 6 MONTHS HOW OFTEN HAD: FEELING DIZZY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PAST MONTH TAKEN MEDICINE FOR: DIFFICULTIES SLEEPING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OVERALL HEALTH RATING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0130126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LIFE SATISFACTION SCALE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-0.091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-.316</a:t>
                      </a:r>
                      <a:r>
                        <a:rPr lang="en-US" sz="1000" b="1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.144</a:t>
                      </a:r>
                      <a:r>
                        <a:rPr lang="en-US" sz="1000" b="1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-0.022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.158</a:t>
                      </a:r>
                      <a:r>
                        <a:rPr lang="en-US" sz="1000" b="1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.183</a:t>
                      </a:r>
                      <a:r>
                        <a:rPr lang="en-US" sz="1000" b="1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.274</a:t>
                      </a:r>
                      <a:r>
                        <a:rPr lang="en-US" sz="1000" b="1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.272</a:t>
                      </a:r>
                      <a:r>
                        <a:rPr lang="en-US" sz="1000" b="1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-.249</a:t>
                      </a:r>
                      <a:r>
                        <a:rPr lang="en-US" sz="1000" b="1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.142</a:t>
                      </a:r>
                      <a:r>
                        <a:rPr lang="en-US" sz="1000" b="1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.386</a:t>
                      </a:r>
                      <a:r>
                        <a:rPr lang="en-US" sz="1000" b="1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.164</a:t>
                      </a:r>
                      <a:r>
                        <a:rPr lang="en-US" sz="1000" b="1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-.287</a:t>
                      </a:r>
                      <a:r>
                        <a:rPr lang="en-US" sz="1000" b="1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1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702329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GRADE IN SCHOOL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-0.091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-0.005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0.011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0.023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-.153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0.092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.140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-0.033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-.117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0.007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.118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603710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FAMILY WELL OFF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-.316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-0.005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-.157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-.211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0.075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-0.024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-0.059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-.198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-.104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.139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-.145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-.120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-.117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.260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6347346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NUMBER OF COMPUTERS FAMILY OWNS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-.157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.698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-.134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-0.082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.102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0.091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0.043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-0.010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0.100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3696346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FAMILY AFFLUENCE SCALE – COMPUTED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.144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-.211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.698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-.179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-.122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.172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.200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.230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0.062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-0.062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.113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0.049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.102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-.135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0015881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HOURS WATCH TELEVISION, WEEKDAYS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0.011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0.075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-.134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-.179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.692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-.136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-0.034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0.052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-0.024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0.055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970930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HOURS WATCH TELEVISION, WEEKEND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-0.022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0.023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-0.024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-0.082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-.122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.692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-.134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-.105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-0.075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-0.027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-0.031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-0.030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0.043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409602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NUMBER OF DAYS PHYSICALLY ACTIVE PAST        WEEK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.158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.102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.172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-.136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-.134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0.098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0.075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0.074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-.170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.137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-.204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3508810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HOW OFTEN EAT BREAKFAST, WEEKDAYS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.183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-.153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-0.059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.200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-.159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-.105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0.098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.272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.172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-.208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.175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.104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0.070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-.104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-.164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321730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HOW OFTEN EAT BREAKFAST W/ PARENT(S)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.274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-.198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0.091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.230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-0.034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-0.075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0.075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.272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.151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-.167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0.101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.268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-.206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659816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HOW OFTEN GO TO SCHOOL / BED HUNGRY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.272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0.092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-.104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0.062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0.052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0.074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.172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.151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-0.075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0.031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.199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.129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-0.076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8430900"/>
                  </a:ext>
                </a:extLst>
              </a:tr>
              <a:tr h="30905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FEELINGS ABOUT BODY: FRUSTRATED W/ APPEARANCE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-.249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.140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.139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-0.062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-.170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-.208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-.167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-0.075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-.560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-.310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-.124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0.038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.358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365644"/>
                  </a:ext>
                </a:extLst>
              </a:tr>
              <a:tr h="30905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FEELINGS ABOUT BODY: SATISFIED W/ APPEARANCE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.142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-0.033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-.145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0.043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.113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-0.027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.137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.175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0.101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0.031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-.560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.214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0.100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-0.096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-.295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9482836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PAST 6 MONTHS HOW OFTEN HAD: FEELING LOW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.386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-.117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-.120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-0.010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0.049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-0.031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.104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.268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.199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-.310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.214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.425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-0.082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-.246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571841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PAST 6 MONTHS HOW OFTEN HAD: FEELING DIZZY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.164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-.117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-0.030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0.070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0.084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.129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-.124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0.100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.425</a:t>
                      </a:r>
                      <a:r>
                        <a:rPr lang="en-US" sz="1000" b="0" i="0" u="none" strike="noStrike" baseline="30000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 dirty="0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-.170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3344427"/>
                  </a:ext>
                </a:extLst>
              </a:tr>
              <a:tr h="30905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PAST MONTH TAKEN MEDICINE FOR: DIFFICULTIES SLEEPING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0.007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0.026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0.100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.102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-0.024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-.104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-0.076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0.038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-0.096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-0.082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-.170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0.012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130414"/>
                  </a:ext>
                </a:extLst>
              </a:tr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333399"/>
                          </a:solidFill>
                          <a:effectLst/>
                          <a:latin typeface="Arial" panose="020B0604020202020204" pitchFamily="34" charset="0"/>
                        </a:rPr>
                        <a:t> OVERALL HEALTH RATING</a:t>
                      </a:r>
                    </a:p>
                  </a:txBody>
                  <a:tcPr marL="5315" marR="5315" marT="531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-.287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.118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.260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-0.051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-.135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0.055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0.043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-.204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-.164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-.206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-0.048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.358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-.295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-.246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-.152</a:t>
                      </a:r>
                      <a:r>
                        <a:rPr lang="en-US" sz="1000" b="0" i="0" u="none" strike="noStrike" baseline="3000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**</a:t>
                      </a:r>
                      <a:endParaRPr lang="en-US" sz="1000" b="0" i="0" u="none" strike="noStrike">
                        <a:solidFill>
                          <a:srgbClr val="9933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0.012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0" i="0" u="none" strike="noStrike" dirty="0">
                          <a:solidFill>
                            <a:srgbClr val="9933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5315" marR="5315" marT="531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012585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7AEC02AC-5C21-8596-1BCB-FF5459DB5863}"/>
              </a:ext>
            </a:extLst>
          </p:cNvPr>
          <p:cNvSpPr txBox="1"/>
          <p:nvPr/>
        </p:nvSpPr>
        <p:spPr>
          <a:xfrm>
            <a:off x="688940" y="546867"/>
            <a:ext cx="219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0" u="none" strike="noStrike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old" panose="020B0704020202020204" pitchFamily="34" charset="0"/>
              </a:rPr>
              <a:t>Correlations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9FA0D5D-3507-7988-E03B-FED739439C6C}"/>
              </a:ext>
            </a:extLst>
          </p:cNvPr>
          <p:cNvGrpSpPr/>
          <p:nvPr/>
        </p:nvGrpSpPr>
        <p:grpSpPr>
          <a:xfrm>
            <a:off x="842083" y="1372206"/>
            <a:ext cx="1443919" cy="357644"/>
            <a:chOff x="8520327" y="3261285"/>
            <a:chExt cx="1803238" cy="357644"/>
          </a:xfrm>
        </p:grpSpPr>
        <p:sp>
          <p:nvSpPr>
            <p:cNvPr id="10" name="Speech Bubble: Oval 9">
              <a:extLst>
                <a:ext uri="{FF2B5EF4-FFF2-40B4-BE49-F238E27FC236}">
                  <a16:creationId xmlns:a16="http://schemas.microsoft.com/office/drawing/2014/main" id="{099A652E-3A6B-AC3F-C5DD-50F674860967}"/>
                </a:ext>
              </a:extLst>
            </p:cNvPr>
            <p:cNvSpPr/>
            <p:nvPr/>
          </p:nvSpPr>
          <p:spPr>
            <a:xfrm>
              <a:off x="8520327" y="3261285"/>
              <a:ext cx="1624371" cy="357644"/>
            </a:xfrm>
            <a:prstGeom prst="wedgeEllipseCallout">
              <a:avLst>
                <a:gd name="adj1" fmla="val -47257"/>
                <a:gd name="adj2" fmla="val 107412"/>
              </a:avLst>
            </a:prstGeom>
            <a:noFill/>
            <a:ln w="2857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09E8CB4-3B32-3E15-F216-D6D21A6CF180}"/>
                </a:ext>
              </a:extLst>
            </p:cNvPr>
            <p:cNvSpPr txBox="1"/>
            <p:nvPr/>
          </p:nvSpPr>
          <p:spPr>
            <a:xfrm>
              <a:off x="8699194" y="3261285"/>
              <a:ext cx="1624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Dependent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6561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9266C39-0A8E-7C97-58D0-1FA7942C6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212" r="543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5C61779C-7919-35A9-EE73-5DCA21698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19" y="1225686"/>
            <a:ext cx="10768519" cy="50681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7C8E53F-2BAD-2080-357C-7BC85D155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5809" y="273650"/>
            <a:ext cx="1256787" cy="69911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7206077-8F0C-16DE-AA62-7D10ECAC1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0729"/>
            <a:ext cx="12191999" cy="877078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ptos" panose="020B0004020202020204" pitchFamily="34" charset="0"/>
              </a:rPr>
              <a:t>Choices Made for Regression Analysis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4734C7-4115-2B85-4503-E292B98A2D1C}"/>
              </a:ext>
            </a:extLst>
          </p:cNvPr>
          <p:cNvSpPr/>
          <p:nvPr/>
        </p:nvSpPr>
        <p:spPr>
          <a:xfrm>
            <a:off x="5654352" y="1539551"/>
            <a:ext cx="2015412" cy="43853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FE58A30-9F0D-B6FF-9908-B2491EC6FD71}"/>
                  </a:ext>
                </a:extLst>
              </p14:cNvPr>
              <p14:cNvContentPartPr/>
              <p14:nvPr/>
            </p14:nvContentPartPr>
            <p14:xfrm>
              <a:off x="8304274" y="4487150"/>
              <a:ext cx="521640" cy="108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FE58A30-9F0D-B6FF-9908-B2491EC6FD7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32274" y="4343150"/>
                <a:ext cx="665280" cy="298440"/>
              </a:xfrm>
              <a:prstGeom prst="rect">
                <a:avLst/>
              </a:prstGeom>
            </p:spPr>
          </p:pic>
        </mc:Fallback>
      </mc:AlternateContent>
      <p:grpSp>
        <p:nvGrpSpPr>
          <p:cNvPr id="7" name="Group 6">
            <a:extLst>
              <a:ext uri="{FF2B5EF4-FFF2-40B4-BE49-F238E27FC236}">
                <a16:creationId xmlns:a16="http://schemas.microsoft.com/office/drawing/2014/main" id="{729338B9-B994-1EE9-07A4-8A08A65CF707}"/>
              </a:ext>
            </a:extLst>
          </p:cNvPr>
          <p:cNvGrpSpPr/>
          <p:nvPr/>
        </p:nvGrpSpPr>
        <p:grpSpPr>
          <a:xfrm>
            <a:off x="9042842" y="2906486"/>
            <a:ext cx="1633703" cy="522514"/>
            <a:chOff x="9042842" y="2906486"/>
            <a:chExt cx="1633703" cy="522514"/>
          </a:xfrm>
        </p:grpSpPr>
        <p:sp>
          <p:nvSpPr>
            <p:cNvPr id="5" name="Speech Bubble: Oval 4">
              <a:extLst>
                <a:ext uri="{FF2B5EF4-FFF2-40B4-BE49-F238E27FC236}">
                  <a16:creationId xmlns:a16="http://schemas.microsoft.com/office/drawing/2014/main" id="{80A5FD72-529B-870D-6550-5A3D8430003F}"/>
                </a:ext>
              </a:extLst>
            </p:cNvPr>
            <p:cNvSpPr/>
            <p:nvPr/>
          </p:nvSpPr>
          <p:spPr>
            <a:xfrm>
              <a:off x="9042842" y="2906486"/>
              <a:ext cx="1624372" cy="522514"/>
            </a:xfrm>
            <a:prstGeom prst="wedgeEllipseCallout">
              <a:avLst>
                <a:gd name="adj1" fmla="val -58745"/>
                <a:gd name="adj2" fmla="val 98915"/>
              </a:avLst>
            </a:prstGeom>
            <a:noFill/>
            <a:ln w="2857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en-US">
                <a:ln w="28575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7E5A18E-12FA-ABD4-D4DF-48B63C9B056E}"/>
                </a:ext>
              </a:extLst>
            </p:cNvPr>
            <p:cNvSpPr txBox="1"/>
            <p:nvPr/>
          </p:nvSpPr>
          <p:spPr>
            <a:xfrm>
              <a:off x="9052174" y="2983077"/>
              <a:ext cx="16243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16 Independent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9469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89F7E4-F2FE-0D1E-3C61-39661A6D9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3037" r="42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555C59B-4614-113B-F8D0-51553FE631ED}"/>
              </a:ext>
            </a:extLst>
          </p:cNvPr>
          <p:cNvSpPr txBox="1">
            <a:spLocks/>
          </p:cNvSpPr>
          <p:nvPr/>
        </p:nvSpPr>
        <p:spPr>
          <a:xfrm>
            <a:off x="160179" y="276105"/>
            <a:ext cx="12191999" cy="8117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ptos" panose="020B0004020202020204" pitchFamily="34" charset="0"/>
              </a:rPr>
              <a:t>Regression Analysis </a:t>
            </a:r>
            <a:br>
              <a:rPr lang="en-US" sz="3600" b="1" dirty="0">
                <a:solidFill>
                  <a:schemeClr val="bg1"/>
                </a:solidFill>
                <a:latin typeface="Aptos" panose="020B0004020202020204" pitchFamily="34" charset="0"/>
              </a:rPr>
            </a:br>
            <a:r>
              <a:rPr lang="en-US" sz="3600" b="1" dirty="0">
                <a:solidFill>
                  <a:schemeClr val="bg1"/>
                </a:solidFill>
                <a:latin typeface="Aptos" panose="020B0004020202020204" pitchFamily="34" charset="0"/>
              </a:rPr>
              <a:t>Dependent Variable: Life Satisfaction Scale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03A95C-A140-5612-76CE-8081092AA793}"/>
              </a:ext>
            </a:extLst>
          </p:cNvPr>
          <p:cNvSpPr/>
          <p:nvPr/>
        </p:nvSpPr>
        <p:spPr>
          <a:xfrm>
            <a:off x="382622" y="1455576"/>
            <a:ext cx="11476586" cy="5001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905085-DEE1-D759-D89C-06960CF0A917}"/>
              </a:ext>
            </a:extLst>
          </p:cNvPr>
          <p:cNvSpPr txBox="1">
            <a:spLocks/>
          </p:cNvSpPr>
          <p:nvPr/>
        </p:nvSpPr>
        <p:spPr>
          <a:xfrm>
            <a:off x="681135" y="4228174"/>
            <a:ext cx="10599575" cy="208835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3500" b="1" kern="100" dirty="0">
                <a:solidFill>
                  <a:srgbClr val="000000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Adjusted R Square = .303</a:t>
            </a:r>
          </a:p>
          <a:p>
            <a:pPr fontAlgn="b">
              <a:lnSpc>
                <a:spcPct val="115000"/>
              </a:lnSpc>
              <a:spcAft>
                <a:spcPts val="800"/>
              </a:spcAft>
            </a:pPr>
            <a:r>
              <a:rPr lang="en-US" sz="2600" dirty="0">
                <a:latin typeface="Aptos" panose="020B0004020202020204" pitchFamily="34" charset="0"/>
              </a:rPr>
              <a:t>The Adjusted R Square value of </a:t>
            </a:r>
            <a:r>
              <a:rPr lang="en-US" sz="2600" b="1" dirty="0">
                <a:latin typeface="Aptos" panose="020B0004020202020204" pitchFamily="34" charset="0"/>
              </a:rPr>
              <a:t>0.303</a:t>
            </a:r>
            <a:r>
              <a:rPr lang="en-US" sz="2600" dirty="0">
                <a:latin typeface="Aptos" panose="020B0004020202020204" pitchFamily="34" charset="0"/>
              </a:rPr>
              <a:t> indicates that this regression analysis explains about </a:t>
            </a:r>
            <a:r>
              <a:rPr lang="en-US" sz="2600" b="1" dirty="0">
                <a:latin typeface="Aptos" panose="020B0004020202020204" pitchFamily="34" charset="0"/>
              </a:rPr>
              <a:t>30.3% of the variance</a:t>
            </a:r>
            <a:r>
              <a:rPr lang="en-US" sz="2600" dirty="0">
                <a:latin typeface="Aptos" panose="020B0004020202020204" pitchFamily="34" charset="0"/>
              </a:rPr>
              <a:t> in the dependent variable, </a:t>
            </a:r>
            <a:r>
              <a:rPr lang="en-US" sz="2600" b="1" dirty="0">
                <a:latin typeface="Aptos" panose="020B0004020202020204" pitchFamily="34" charset="0"/>
              </a:rPr>
              <a:t>Life Satisfaction Scale</a:t>
            </a:r>
            <a:endParaRPr lang="en-US" sz="2600" b="1" kern="100" dirty="0">
              <a:solidFill>
                <a:srgbClr val="000000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fontAlgn="b">
              <a:lnSpc>
                <a:spcPct val="115000"/>
              </a:lnSpc>
              <a:spcAft>
                <a:spcPts val="800"/>
              </a:spcAft>
            </a:pPr>
            <a:endParaRPr lang="en-US" sz="4000" dirty="0">
              <a:latin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D617368-336E-C20E-6F3C-EF4137739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305" y="1703479"/>
            <a:ext cx="10119219" cy="227679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53500D27-449D-3045-1C6E-4FB314811EE9}"/>
                  </a:ext>
                </a:extLst>
              </p14:cNvPr>
              <p14:cNvContentPartPr/>
              <p14:nvPr/>
            </p14:nvContentPartPr>
            <p14:xfrm>
              <a:off x="6372514" y="2808470"/>
              <a:ext cx="41004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53500D27-449D-3045-1C6E-4FB314811EE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00874" y="2664830"/>
                <a:ext cx="553680" cy="28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2231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71A239-8D81-57BD-725E-AB821E3B46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ECA5264-AD73-F300-360C-25D06C3869E0}"/>
              </a:ext>
            </a:extLst>
          </p:cNvPr>
          <p:cNvSpPr txBox="1">
            <a:spLocks/>
          </p:cNvSpPr>
          <p:nvPr/>
        </p:nvSpPr>
        <p:spPr>
          <a:xfrm>
            <a:off x="160179" y="276105"/>
            <a:ext cx="12191999" cy="8117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ptos" panose="020B0004020202020204" pitchFamily="34" charset="0"/>
              </a:rPr>
              <a:t>Regression Analysis </a:t>
            </a:r>
            <a:br>
              <a:rPr lang="en-US" sz="3600" b="1" dirty="0">
                <a:solidFill>
                  <a:schemeClr val="bg1"/>
                </a:solidFill>
                <a:latin typeface="Aptos" panose="020B0004020202020204" pitchFamily="34" charset="0"/>
              </a:rPr>
            </a:br>
            <a:r>
              <a:rPr lang="en-US" sz="3600" b="1" dirty="0">
                <a:solidFill>
                  <a:schemeClr val="bg1"/>
                </a:solidFill>
                <a:latin typeface="Aptos" panose="020B0004020202020204" pitchFamily="34" charset="0"/>
              </a:rPr>
              <a:t>Dependent Variable: Life Satisfaction Scale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9A0028-83AD-E832-AF0F-AE195A0784D5}"/>
              </a:ext>
            </a:extLst>
          </p:cNvPr>
          <p:cNvSpPr/>
          <p:nvPr/>
        </p:nvSpPr>
        <p:spPr>
          <a:xfrm>
            <a:off x="455678" y="5262465"/>
            <a:ext cx="11244912" cy="11280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4D35DE4B-3D6C-2879-C326-2AA873749851}"/>
              </a:ext>
            </a:extLst>
          </p:cNvPr>
          <p:cNvSpPr txBox="1">
            <a:spLocks/>
          </p:cNvSpPr>
          <p:nvPr/>
        </p:nvSpPr>
        <p:spPr>
          <a:xfrm>
            <a:off x="457201" y="5424900"/>
            <a:ext cx="11454883" cy="89251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ptos" panose="020B0004020202020204" pitchFamily="34" charset="0"/>
              </a:rPr>
              <a:t>The ANOVA table demonstrates that the regression model is statistically significant, with a p-value &lt; 0.001, indicating a linear relationship between the variables.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03DF68E-BF36-0223-E65C-F6C59A3075FD}"/>
                  </a:ext>
                </a:extLst>
              </p14:cNvPr>
              <p14:cNvContentPartPr/>
              <p14:nvPr/>
            </p14:nvContentPartPr>
            <p14:xfrm>
              <a:off x="10030474" y="2472230"/>
              <a:ext cx="671400" cy="378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03DF68E-BF36-0223-E65C-F6C59A3075F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58474" y="2328230"/>
                <a:ext cx="815040" cy="3254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E029E03-CAC3-BE6C-A2BA-6036B60F48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3020" y="1362690"/>
            <a:ext cx="9834466" cy="371316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A280271-3DC1-68F0-3CFF-A2FE28A1ADCD}"/>
                  </a:ext>
                </a:extLst>
              </p14:cNvPr>
              <p14:cNvContentPartPr/>
              <p14:nvPr/>
            </p14:nvContentPartPr>
            <p14:xfrm>
              <a:off x="9796834" y="2583830"/>
              <a:ext cx="558360" cy="194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A280271-3DC1-68F0-3CFF-A2FE28A1ADC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724834" y="2439830"/>
                <a:ext cx="702000" cy="30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4228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961B71F-1C40-8E04-3AD0-1DA34D087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169" r="1" b="1"/>
          <a:stretch/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DA7BBBA-DFF8-BF6A-8C42-CDFC5452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8792"/>
            <a:ext cx="12191999" cy="58068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+mn-lt"/>
              </a:rPr>
              <a:t>Regression Analysis Result Dependent Variable: Life Satisfaction Scale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69280C5-9BA5-607A-0EB1-AFB893968698}"/>
              </a:ext>
            </a:extLst>
          </p:cNvPr>
          <p:cNvSpPr txBox="1">
            <a:spLocks/>
          </p:cNvSpPr>
          <p:nvPr/>
        </p:nvSpPr>
        <p:spPr>
          <a:xfrm>
            <a:off x="8322629" y="1464915"/>
            <a:ext cx="3804334" cy="263885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Aptos" panose="020B0004020202020204" pitchFamily="34" charset="0"/>
            </a:endParaRPr>
          </a:p>
          <a:p>
            <a:r>
              <a:rPr lang="en-US" sz="1800" dirty="0">
                <a:latin typeface="Aptos" panose="020B0004020202020204" pitchFamily="34" charset="0"/>
              </a:rPr>
              <a:t>Sig of &lt;0.05 indicates that the variables are significant </a:t>
            </a:r>
          </a:p>
          <a:p>
            <a:r>
              <a:rPr lang="en-US" sz="1800" dirty="0">
                <a:latin typeface="Aptos" panose="020B0004020202020204" pitchFamily="34" charset="0"/>
              </a:rPr>
              <a:t>This equation means that if we input a student’s values for each variable and multiply them by the corresponding coefficients, we can calculate an estimated score on the Life Satisfaction Scale. </a:t>
            </a:r>
          </a:p>
          <a:p>
            <a:pPr marL="0" indent="0">
              <a:buNone/>
            </a:pPr>
            <a:endParaRPr lang="en-US" sz="1800" dirty="0">
              <a:latin typeface="Aptos" panose="020B00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8C89F2-3A3A-9C82-F536-FD11A7355368}"/>
              </a:ext>
            </a:extLst>
          </p:cNvPr>
          <p:cNvSpPr txBox="1">
            <a:spLocks/>
          </p:cNvSpPr>
          <p:nvPr/>
        </p:nvSpPr>
        <p:spPr>
          <a:xfrm>
            <a:off x="584256" y="4957666"/>
            <a:ext cx="9968665" cy="1825689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Life Satisfaction Scale = 0.310 * Past 6 Months How Often Had: Feeling Low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- 0.233 * Family Well Off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+ 0.187 * How Often Go To School/Bed Hungry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- 0.135 * Overall Health Rating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+ 0.056 * Number Of Days Physically Active Past Week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B501CC-59B8-1292-AE1E-10231EA8C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3" y="1054368"/>
            <a:ext cx="8085929" cy="380689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5E58FB8-2B04-1297-BF75-52358ED6EED3}"/>
              </a:ext>
            </a:extLst>
          </p:cNvPr>
          <p:cNvSpPr/>
          <p:nvPr/>
        </p:nvSpPr>
        <p:spPr>
          <a:xfrm>
            <a:off x="5784980" y="1464915"/>
            <a:ext cx="1035698" cy="3116425"/>
          </a:xfrm>
          <a:prstGeom prst="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4B6888-0882-9884-A4D9-97CD16719ED4}"/>
              </a:ext>
            </a:extLst>
          </p:cNvPr>
          <p:cNvSpPr/>
          <p:nvPr/>
        </p:nvSpPr>
        <p:spPr>
          <a:xfrm>
            <a:off x="7607561" y="1645307"/>
            <a:ext cx="519403" cy="2936033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>
              <a:ln w="762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46330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0E83-8327-6C1F-6838-9F5C84808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8C5F1-9E8E-3776-3EFE-28F031872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FB2FC265-EF3B-AB5A-F80D-12BC1E2BE0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69" r="1" b="1"/>
          <a:stretch/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A7C3D56-9708-F9E1-AB10-0995497BE7E1}"/>
              </a:ext>
            </a:extLst>
          </p:cNvPr>
          <p:cNvSpPr txBox="1">
            <a:spLocks/>
          </p:cNvSpPr>
          <p:nvPr/>
        </p:nvSpPr>
        <p:spPr>
          <a:xfrm>
            <a:off x="437186" y="282103"/>
            <a:ext cx="11245738" cy="249774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Life Satisfaction Scale = </a:t>
            </a:r>
            <a:r>
              <a:rPr lang="en-US" sz="1800" kern="100" dirty="0">
                <a:highlight>
                  <a:srgbClr val="00FF00"/>
                </a:highlight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0.310 * Past 6 Months How Often Had: Feeling Low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- 0.233 * Family Well Off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+ 0.187 * How Often Go To School/Bed Hungry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 - 0.135 * Overall Health Rating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	              + 0.056 * Number Of Days Physically Active Past Week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ED3179-58B6-93C6-896A-EB1102155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070" y="3061938"/>
            <a:ext cx="9535860" cy="354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801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1142</TotalTime>
  <Words>1445</Words>
  <Application>Microsoft Office PowerPoint</Application>
  <PresentationFormat>Widescreen</PresentationFormat>
  <Paragraphs>386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Meiryo</vt:lpstr>
      <vt:lpstr>Aptos</vt:lpstr>
      <vt:lpstr>Arial</vt:lpstr>
      <vt:lpstr>Arial Bold</vt:lpstr>
      <vt:lpstr>Calibri</vt:lpstr>
      <vt:lpstr>Calibri Light</vt:lpstr>
      <vt:lpstr>Wingdings</vt:lpstr>
      <vt:lpstr>Office Theme</vt:lpstr>
      <vt:lpstr>Correlation and Regression Analysis</vt:lpstr>
      <vt:lpstr>Purpose of Regression Analysis</vt:lpstr>
      <vt:lpstr>Data Selection</vt:lpstr>
      <vt:lpstr>PowerPoint Presentation</vt:lpstr>
      <vt:lpstr>Choices Made for Regression Analysis</vt:lpstr>
      <vt:lpstr>PowerPoint Presentation</vt:lpstr>
      <vt:lpstr>PowerPoint Presentation</vt:lpstr>
      <vt:lpstr>Regression Analysis Result Dependent Variable: Life Satisfaction Scale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Managerial Implications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Twinkle Ravi Patel</cp:lastModifiedBy>
  <cp:revision>116</cp:revision>
  <dcterms:created xsi:type="dcterms:W3CDTF">2024-11-11T22:43:39Z</dcterms:created>
  <dcterms:modified xsi:type="dcterms:W3CDTF">2024-11-18T20:53:50Z</dcterms:modified>
</cp:coreProperties>
</file>

<file path=docProps/thumbnail.jpeg>
</file>